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81" r:id="rId9"/>
    <p:sldId id="279" r:id="rId10"/>
    <p:sldId id="280" r:id="rId11"/>
    <p:sldId id="277" r:id="rId12"/>
    <p:sldId id="273" r:id="rId13"/>
    <p:sldId id="267" r:id="rId14"/>
    <p:sldId id="274" r:id="rId15"/>
    <p:sldId id="275" r:id="rId16"/>
    <p:sldId id="276" r:id="rId17"/>
    <p:sldId id="269" r:id="rId18"/>
    <p:sldId id="270" r:id="rId19"/>
    <p:sldId id="271" r:id="rId20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78"/>
            <p14:sldId id="281"/>
            <p14:sldId id="279"/>
            <p14:sldId id="280"/>
            <p14:sldId id="277"/>
            <p14:sldId id="273"/>
            <p14:sldId id="267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94" autoAdjust="0"/>
    <p:restoredTop sz="85458" autoAdjust="0"/>
  </p:normalViewPr>
  <p:slideViewPr>
    <p:cSldViewPr showGuides="1">
      <p:cViewPr varScale="1">
        <p:scale>
          <a:sx n="89" d="100"/>
          <a:sy n="89" d="100"/>
        </p:scale>
        <p:origin x="1112" y="1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Quelle: </a:t>
            </a:r>
          </a:p>
          <a:p>
            <a:r>
              <a:rPr lang="de-DE" dirty="0"/>
              <a:t>https://</a:t>
            </a:r>
            <a:r>
              <a:rPr lang="de-DE" dirty="0" err="1"/>
              <a:t>hackbrightacademy.com</a:t>
            </a:r>
            <a:r>
              <a:rPr lang="de-DE" dirty="0"/>
              <a:t>/</a:t>
            </a:r>
            <a:r>
              <a:rPr lang="de-DE" dirty="0" err="1"/>
              <a:t>blog</a:t>
            </a:r>
            <a:r>
              <a:rPr lang="de-DE" dirty="0"/>
              <a:t>/</a:t>
            </a:r>
            <a:r>
              <a:rPr lang="de-DE" dirty="0" err="1"/>
              <a:t>svn-vs-git</a:t>
            </a:r>
            <a:r>
              <a:rPr lang="de-DE" dirty="0"/>
              <a:t>/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Branch: Verzweigung, sodass mehrere Versionen des Projektes parallel weiterentwickelt werden können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7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835137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Grundsätzlich: lokal arbeiten, lokal </a:t>
            </a:r>
            <a:r>
              <a:rPr lang="de-DE" dirty="0" err="1"/>
              <a:t>branchen</a:t>
            </a:r>
            <a:endParaRPr lang="de-DE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Für Zusammenarbeit: synchronisieren </a:t>
            </a:r>
            <a:r>
              <a:rPr lang="de-DE"/>
              <a:t>mit Remote-Repository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8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4061295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unversionierte</a:t>
            </a:r>
            <a:r>
              <a:rPr lang="de-DE" dirty="0"/>
              <a:t> Datei kann zur Versionskontrolle hinzugefügt werden (</a:t>
            </a:r>
            <a:r>
              <a:rPr lang="de-DE" dirty="0" err="1"/>
              <a:t>staged</a:t>
            </a:r>
            <a:r>
              <a:rPr lang="de-DE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versionierte Dateien werden in unverändert und verändert unterteilt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unveränderte Dateien können verändert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veränderte Dateien können </a:t>
            </a:r>
            <a:r>
              <a:rPr lang="de-DE" dirty="0" err="1"/>
              <a:t>staging</a:t>
            </a:r>
            <a:r>
              <a:rPr lang="de-DE" dirty="0"/>
              <a:t> Bereich (für </a:t>
            </a:r>
            <a:r>
              <a:rPr lang="de-DE" dirty="0" err="1"/>
              <a:t>commit</a:t>
            </a:r>
            <a:r>
              <a:rPr lang="de-DE" dirty="0"/>
              <a:t>) hinzugefügt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staging</a:t>
            </a:r>
            <a:r>
              <a:rPr lang="de-DE" dirty="0"/>
              <a:t> Bereich kann </a:t>
            </a:r>
            <a:r>
              <a:rPr lang="de-DE" dirty="0" err="1"/>
              <a:t>commited</a:t>
            </a:r>
            <a:r>
              <a:rPr lang="de-DE" dirty="0"/>
              <a:t> werden -&gt; dann zählen wieder alle Dateien als unverändert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https://git-scm.com/book/en/v2/Git-Basics-Recording-Changes-to-the-Repository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43099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b="1" dirty="0"/>
              <a:t>Ähnlichkeit zu bekannten Entwurfsmustern (nicht explizit so gebaut)</a:t>
            </a:r>
          </a:p>
          <a:p>
            <a:endParaRPr lang="de-DE" dirty="0"/>
          </a:p>
          <a:p>
            <a:r>
              <a:rPr lang="de-DE" dirty="0" err="1"/>
              <a:t>Plumbing</a:t>
            </a:r>
            <a:r>
              <a:rPr lang="de-DE" dirty="0"/>
              <a:t> and </a:t>
            </a:r>
            <a:r>
              <a:rPr lang="de-DE" dirty="0" err="1"/>
              <a:t>Porcelain</a:t>
            </a:r>
            <a:r>
              <a:rPr lang="de-DE" dirty="0"/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Kommandos in Abbildung: </a:t>
            </a:r>
            <a:r>
              <a:rPr lang="de-DE" dirty="0" err="1"/>
              <a:t>porecelain</a:t>
            </a:r>
            <a:r>
              <a:rPr lang="de-DE" dirty="0"/>
              <a:t> Kommandos -&gt; nutzerfreundlich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 Kommandos rufen </a:t>
            </a:r>
            <a:r>
              <a:rPr lang="de-DE" dirty="0" err="1"/>
              <a:t>plumbing</a:t>
            </a:r>
            <a:r>
              <a:rPr lang="de-DE" dirty="0"/>
              <a:t> Kommandos auf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Plumbing</a:t>
            </a:r>
            <a:r>
              <a:rPr lang="de-DE" dirty="0"/>
              <a:t> Kommandos: Unterkommandos, bilden die Basis, steuern </a:t>
            </a:r>
            <a:r>
              <a:rPr lang="de-DE" dirty="0" err="1"/>
              <a:t>low</a:t>
            </a:r>
            <a:r>
              <a:rPr lang="de-DE" dirty="0"/>
              <a:t>-level Operationen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Ähnlichkeiten zum </a:t>
            </a:r>
            <a:r>
              <a:rPr lang="de-DE" b="1" dirty="0" err="1"/>
              <a:t>Facade</a:t>
            </a:r>
            <a:r>
              <a:rPr lang="de-DE" dirty="0"/>
              <a:t>-Entwurfsmuster Der User nutzt fast nur </a:t>
            </a:r>
            <a:r>
              <a:rPr lang="de-DE" dirty="0" err="1"/>
              <a:t>Porcelain</a:t>
            </a:r>
            <a:r>
              <a:rPr lang="de-DE" dirty="0"/>
              <a:t>-Kommandos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Nur in Ausnahmefällen werden </a:t>
            </a:r>
            <a:r>
              <a:rPr lang="de-DE" dirty="0" err="1"/>
              <a:t>Plumbing</a:t>
            </a:r>
            <a:r>
              <a:rPr lang="de-DE" dirty="0"/>
              <a:t>-Kommandos verwendet (händische/tiefe Eingriffe, nie normale </a:t>
            </a:r>
            <a:r>
              <a:rPr lang="de-DE" dirty="0" err="1"/>
              <a:t>Git</a:t>
            </a:r>
            <a:r>
              <a:rPr lang="de-DE" dirty="0"/>
              <a:t>-Nutzung!)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 err="1"/>
              <a:t>Porcelain</a:t>
            </a:r>
            <a:r>
              <a:rPr lang="de-DE" dirty="0"/>
              <a:t>-Kommandos rufen in der inneren Struktur von </a:t>
            </a:r>
            <a:r>
              <a:rPr lang="de-DE" dirty="0" err="1"/>
              <a:t>Git</a:t>
            </a:r>
            <a:r>
              <a:rPr lang="de-DE" dirty="0"/>
              <a:t> </a:t>
            </a:r>
            <a:r>
              <a:rPr lang="de-DE" dirty="0" err="1"/>
              <a:t>Plumbing</a:t>
            </a:r>
            <a:r>
              <a:rPr lang="de-DE" dirty="0"/>
              <a:t>-Kommandos auf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/>
              <a:t>Ähnlichkeiten zu bekannten Architekturstilen (nicht explizit so gebaut)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Peer </a:t>
            </a:r>
            <a:r>
              <a:rPr lang="de-DE" dirty="0" err="1"/>
              <a:t>to</a:t>
            </a:r>
            <a:r>
              <a:rPr lang="de-DE" dirty="0"/>
              <a:t> Peer: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Zwischen verschiedenen entfernten </a:t>
            </a:r>
            <a:r>
              <a:rPr lang="de-DE" dirty="0" err="1"/>
              <a:t>Repositories</a:t>
            </a:r>
            <a:r>
              <a:rPr lang="de-DE" dirty="0"/>
              <a:t> besteht eine Art Peer-to-Peer Netzwerk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dirty="0"/>
              <a:t>Client-Server: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Zusammenspiel zwischen remote- und </a:t>
            </a:r>
            <a:r>
              <a:rPr lang="de-DE" dirty="0" err="1"/>
              <a:t>local</a:t>
            </a:r>
            <a:r>
              <a:rPr lang="de-DE" dirty="0"/>
              <a:t>-Repository kann als Client-Server-Modell gesehen werden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Mithilfe von z.B. </a:t>
            </a:r>
            <a:r>
              <a:rPr lang="de-DE" dirty="0" err="1"/>
              <a:t>git</a:t>
            </a:r>
            <a:r>
              <a:rPr lang="de-DE" dirty="0"/>
              <a:t> pull wird ein Request zum Webserver (z.B. GitHub) gesendet, auf dem das remote-Repository liegt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dirty="0"/>
              <a:t>Als Antwort kann der Webserver den Request entweder akzeptieren oder ablehnen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de-DE" b="1" dirty="0"/>
              <a:t>Quellen: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de-DE" b="0" dirty="0"/>
              <a:t>Bild: https://www.edureka.co/blog/git-tutorial/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798744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11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12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13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574041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21.01.20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572870-CCC3-46C0-91B4-D1B3981882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91" y="1085833"/>
            <a:ext cx="5896018" cy="4686334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6D910177-2516-F546-8C23-6BF2F41AABED}"/>
              </a:ext>
            </a:extLst>
          </p:cNvPr>
          <p:cNvSpPr txBox="1"/>
          <p:nvPr/>
        </p:nvSpPr>
        <p:spPr>
          <a:xfrm>
            <a:off x="7582472" y="5660848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[Abb5: nach </a:t>
            </a:r>
            <a:r>
              <a:rPr lang="de-DE" sz="800" dirty="0" err="1"/>
              <a:t>edureka.co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1A0EEE4-F0FF-7244-8685-F39673B5416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Arbeiten mit </a:t>
            </a:r>
            <a:r>
              <a:rPr lang="de-DE" b="1" dirty="0" err="1"/>
              <a:t>Git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03899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280446" y="1853825"/>
            <a:ext cx="4459364" cy="380678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1" y="1853825"/>
            <a:ext cx="3468495" cy="3600400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BA09B0C0-4AEA-D042-8FF7-7A5446F1E108}"/>
              </a:ext>
            </a:extLst>
          </p:cNvPr>
          <p:cNvSpPr txBox="1"/>
          <p:nvPr/>
        </p:nvSpPr>
        <p:spPr>
          <a:xfrm>
            <a:off x="8346250" y="5813824"/>
            <a:ext cx="32617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[Abb6: nach Brown &amp; Wilson, 2012]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6F1B9113-CA4A-C24E-8750-1C85066C17BD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-Objects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682B2DAD-87EA-A149-BF90-B15BA790B721}"/>
              </a:ext>
            </a:extLst>
          </p:cNvPr>
          <p:cNvSpPr txBox="1"/>
          <p:nvPr/>
        </p:nvSpPr>
        <p:spPr>
          <a:xfrm>
            <a:off x="10146450" y="5813824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[Abb7: nach </a:t>
            </a:r>
            <a:r>
              <a:rPr lang="de-DE" sz="800" dirty="0" err="1">
                <a:solidFill>
                  <a:schemeClr val="dk1"/>
                </a:solidFill>
              </a:rPr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D525ECEF-4B44-DC44-B6BF-8618240699B2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Git</a:t>
            </a:r>
            <a:r>
              <a:rPr lang="de-DE" b="1" dirty="0"/>
              <a:t>-References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5" name="Picture 14" descr="A picture containing orange, refrigerator&#10;&#10;Description automatically generated">
            <a:extLst>
              <a:ext uri="{FF2B5EF4-FFF2-40B4-BE49-F238E27FC236}">
                <a16:creationId xmlns:a16="http://schemas.microsoft.com/office/drawing/2014/main" id="{F9F5C6F6-CBF4-450F-9BC5-454B4437F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33" y="1133745"/>
            <a:ext cx="10924334" cy="4590509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244EA61-4C5D-A643-B570-823A69D2D20B}"/>
              </a:ext>
            </a:extLst>
          </p:cNvPr>
          <p:cNvSpPr txBox="1"/>
          <p:nvPr/>
        </p:nvSpPr>
        <p:spPr>
          <a:xfrm>
            <a:off x="9111336" y="5813824"/>
            <a:ext cx="249665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[Abb8: nach Brown &amp; Wilson, 2012]</a:t>
            </a:r>
          </a:p>
        </p:txBody>
      </p:sp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  <p:cxnSp>
        <p:nvCxnSpPr>
          <p:cNvPr id="14" name="Gerader Verbinder 3">
            <a:extLst>
              <a:ext uri="{FF2B5EF4-FFF2-40B4-BE49-F238E27FC236}">
                <a16:creationId xmlns:a16="http://schemas.microsoft.com/office/drawing/2014/main" id="{2ECF8671-6476-7D4C-88A6-B09562C112F5}"/>
              </a:ext>
            </a:extLst>
          </p:cNvPr>
          <p:cNvCxnSpPr>
            <a:cxnSpLocks/>
            <a:stCxn id="15" idx="0"/>
            <a:endCxn id="1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9D5365CB-D5CA-9B48-AEF5-EB85EE761BA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6" name="Oval 4">
            <a:extLst>
              <a:ext uri="{FF2B5EF4-FFF2-40B4-BE49-F238E27FC236}">
                <a16:creationId xmlns:a16="http://schemas.microsoft.com/office/drawing/2014/main" id="{37D68A16-2CB0-8146-A61A-7F7599440155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7180A19C-376E-AB43-9378-657DAA9E89F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8" name="Oval 4">
            <a:extLst>
              <a:ext uri="{FF2B5EF4-FFF2-40B4-BE49-F238E27FC236}">
                <a16:creationId xmlns:a16="http://schemas.microsoft.com/office/drawing/2014/main" id="{9748CB6F-31C8-EA45-BBF9-64EB6BAB534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9" name="Gerader Verbinder 8">
            <a:extLst>
              <a:ext uri="{FF2B5EF4-FFF2-40B4-BE49-F238E27FC236}">
                <a16:creationId xmlns:a16="http://schemas.microsoft.com/office/drawing/2014/main" id="{C96BACDA-FC0A-EC4B-B828-6FA8989D9094}"/>
              </a:ext>
            </a:extLst>
          </p:cNvPr>
          <p:cNvCxnSpPr>
            <a:cxnSpLocks/>
            <a:stCxn id="1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0">
            <a:extLst>
              <a:ext uri="{FF2B5EF4-FFF2-40B4-BE49-F238E27FC236}">
                <a16:creationId xmlns:a16="http://schemas.microsoft.com/office/drawing/2014/main" id="{CB7C9ED8-E51F-2146-80A0-F4D4C06695A7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4">
            <a:extLst>
              <a:ext uri="{FF2B5EF4-FFF2-40B4-BE49-F238E27FC236}">
                <a16:creationId xmlns:a16="http://schemas.microsoft.com/office/drawing/2014/main" id="{E778D4C9-2067-9F4C-BD32-DE3453C02F08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2" name="Oval 4">
            <a:extLst>
              <a:ext uri="{FF2B5EF4-FFF2-40B4-BE49-F238E27FC236}">
                <a16:creationId xmlns:a16="http://schemas.microsoft.com/office/drawing/2014/main" id="{FB8269CA-3FC1-F745-8C99-1586067D7483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07304093"/>
              </p:ext>
            </p:extLst>
          </p:nvPr>
        </p:nvGraphicFramePr>
        <p:xfrm>
          <a:off x="576263" y="1042988"/>
          <a:ext cx="11166474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423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19224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de.wikipedia.org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wiki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Linus_Torvalds</a:t>
                      </a:r>
                      <a:endParaRPr lang="de-DE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</a:t>
                      </a:r>
                      <a:r>
                        <a:rPr lang="de-DE" sz="1600" dirty="0" err="1"/>
                        <a:t>hackbrightacademy.com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blog</a:t>
                      </a:r>
                      <a:r>
                        <a:rPr lang="de-DE" sz="1600" dirty="0"/>
                        <a:t>/</a:t>
                      </a:r>
                      <a:r>
                        <a:rPr lang="de-DE" sz="1600" dirty="0" err="1"/>
                        <a:t>svn-vs-git</a:t>
                      </a:r>
                      <a:r>
                        <a:rPr lang="de-DE" sz="160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git-scm.com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book</a:t>
                      </a:r>
                      <a:r>
                        <a:rPr lang="de-DE" sz="1600" b="0" dirty="0"/>
                        <a:t>/en/v2/</a:t>
                      </a:r>
                      <a:r>
                        <a:rPr lang="de-DE" sz="1600" b="0" dirty="0" err="1"/>
                        <a:t>Git</a:t>
                      </a:r>
                      <a:r>
                        <a:rPr lang="de-DE" sz="1600" b="0" dirty="0"/>
                        <a:t>-Basics-Recording-</a:t>
                      </a:r>
                      <a:r>
                        <a:rPr lang="de-DE" sz="1600" b="0" dirty="0" err="1"/>
                        <a:t>Changes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to</a:t>
                      </a:r>
                      <a:r>
                        <a:rPr lang="de-DE" sz="1600" b="0" dirty="0"/>
                        <a:t>-</a:t>
                      </a:r>
                      <a:r>
                        <a:rPr lang="de-DE" sz="1600" b="0" dirty="0" err="1"/>
                        <a:t>the</a:t>
                      </a:r>
                      <a:r>
                        <a:rPr lang="de-DE" sz="1600" b="0" dirty="0"/>
                        <a:t>-Repository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/>
                        <a:t>https://</a:t>
                      </a:r>
                      <a:r>
                        <a:rPr lang="de-DE" sz="1600" b="0" dirty="0" err="1"/>
                        <a:t>www.edureka.co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blog</a:t>
                      </a:r>
                      <a:r>
                        <a:rPr lang="de-DE" sz="1600" b="0" dirty="0"/>
                        <a:t>/</a:t>
                      </a:r>
                      <a:r>
                        <a:rPr lang="de-DE" sz="1600" b="0" dirty="0" err="1"/>
                        <a:t>git-tutorial</a:t>
                      </a:r>
                      <a:r>
                        <a:rPr lang="de-DE" sz="1600" b="0" dirty="0"/>
                        <a:t>/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https://git-scm.com/book/en/v2/Git-Internals-Git-Objects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Brown &amp; Wilson, 2012, The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Architecture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of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Open Source </a:t>
                      </a:r>
                      <a:r>
                        <a:rPr lang="de-DE" sz="1600" kern="120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Applications</a:t>
                      </a:r>
                      <a:r>
                        <a:rPr lang="de-DE" sz="16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528969"/>
              </p:ext>
            </p:extLst>
          </p:nvPr>
        </p:nvGraphicFramePr>
        <p:xfrm>
          <a:off x="576263" y="1042988"/>
          <a:ext cx="11166474" cy="460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Chacon, Scott / Straub, Ben (2020): Pro Git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astahblog.com</a:t>
                      </a:r>
                      <a:r>
                        <a:rPr lang="de-DE" sz="1600" kern="0" dirty="0"/>
                        <a:t>/2015/09/08/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data</a:t>
                      </a:r>
                      <a:r>
                        <a:rPr lang="de-DE" sz="1600" kern="0" dirty="0"/>
                        <a:t>-model/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git-scm.com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book</a:t>
                      </a:r>
                      <a:r>
                        <a:rPr lang="de-DE" sz="1600" kern="0" dirty="0"/>
                        <a:t>/en/v2/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medium.com</a:t>
                      </a:r>
                      <a:r>
                        <a:rPr lang="de-DE" sz="1600" kern="0" dirty="0"/>
                        <a:t>/angular-in-</a:t>
                      </a:r>
                      <a:r>
                        <a:rPr lang="de-DE" sz="1600" kern="0" dirty="0" err="1"/>
                        <a:t>depth</a:t>
                      </a:r>
                      <a:r>
                        <a:rPr lang="de-DE" sz="1600" kern="0" dirty="0"/>
                        <a:t>/become-a-git-pro-by-learning-git-architecture-in-15-minutes-9c995db6faeb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github.com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en.wikibooks.org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Advanced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matthew-brett.github.io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curious-git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git_object_types.html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www.quora.com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What</a:t>
                      </a:r>
                      <a:r>
                        <a:rPr lang="de-DE" sz="1600" kern="0" dirty="0"/>
                        <a:t>-design-patterns-</a:t>
                      </a:r>
                      <a:r>
                        <a:rPr lang="de-DE" sz="1600" kern="0" dirty="0" err="1"/>
                        <a:t>did</a:t>
                      </a:r>
                      <a:r>
                        <a:rPr lang="de-DE" sz="1600" kern="0" dirty="0"/>
                        <a:t>-Linus-</a:t>
                      </a:r>
                      <a:r>
                        <a:rPr lang="de-DE" sz="1600" kern="0" dirty="0" err="1"/>
                        <a:t>Torvalds</a:t>
                      </a:r>
                      <a:r>
                        <a:rPr lang="de-DE" sz="1600" kern="0" dirty="0"/>
                        <a:t>-</a:t>
                      </a:r>
                      <a:r>
                        <a:rPr lang="de-DE" sz="1600" kern="0" dirty="0" err="1"/>
                        <a:t>use-when-writing-Git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hackbrightacademy.com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svn-vs-git</a:t>
                      </a:r>
                      <a:r>
                        <a:rPr lang="de-DE" sz="1600" kern="0" dirty="0"/>
                        <a:t>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67774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https://</a:t>
                      </a:r>
                      <a:r>
                        <a:rPr lang="de-DE" sz="1600" kern="0" dirty="0" err="1"/>
                        <a:t>neurathsboat.blog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post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git</a:t>
                      </a:r>
                      <a:r>
                        <a:rPr lang="de-DE" sz="1600" kern="0" dirty="0"/>
                        <a:t>-intro/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2912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http://</a:t>
                      </a:r>
                      <a:r>
                        <a:rPr lang="de-DE" sz="1600" kern="0" dirty="0" err="1"/>
                        <a:t>www.mi.fu-berlin.de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wiki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pub</a:t>
                      </a:r>
                      <a:r>
                        <a:rPr lang="de-DE" sz="1600" kern="0" dirty="0"/>
                        <a:t>/</a:t>
                      </a:r>
                      <a:r>
                        <a:rPr lang="de-DE" sz="1600" kern="0" dirty="0" err="1"/>
                        <a:t>AgMathLife</a:t>
                      </a:r>
                      <a:r>
                        <a:rPr lang="de-DE" sz="1600" kern="0" dirty="0"/>
                        <a:t>/SoftWareProjectSS16/</a:t>
                      </a:r>
                      <a:r>
                        <a:rPr lang="de-DE" sz="1600" kern="0" dirty="0" err="1"/>
                        <a:t>Praesentation_git.pdf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04770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975" y="1216751"/>
            <a:ext cx="6780526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endParaRPr lang="de-DE" sz="1800" dirty="0"/>
          </a:p>
          <a:p>
            <a:r>
              <a:rPr lang="de-DE" sz="1800" b="1" dirty="0"/>
              <a:t>Ziele</a:t>
            </a:r>
          </a:p>
          <a:p>
            <a:endParaRPr lang="de-DE" sz="18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9381365" y="5591836"/>
            <a:ext cx="2070230" cy="22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[Abb2: </a:t>
            </a:r>
            <a:r>
              <a:rPr lang="de-DE" sz="800" dirty="0" err="1"/>
              <a:t>wikipedia.org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695400" y="1216751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b="1" dirty="0" err="1"/>
              <a:t>Git</a:t>
            </a:r>
            <a:r>
              <a:rPr lang="de-DE" b="1" dirty="0"/>
              <a:t> vs. SVN</a:t>
            </a:r>
          </a:p>
        </p:txBody>
      </p:sp>
      <p:pic>
        <p:nvPicPr>
          <p:cNvPr id="17" name="Picture 16" descr="A screenshot of a computer&#10;&#10;Description automatically generated">
            <a:extLst>
              <a:ext uri="{FF2B5EF4-FFF2-40B4-BE49-F238E27FC236}">
                <a16:creationId xmlns:a16="http://schemas.microsoft.com/office/drawing/2014/main" id="{8C9A555E-59E7-4CD7-A801-DE53E5FE7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4" y="1846851"/>
            <a:ext cx="11366726" cy="316429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305DBCA6-4F8E-6447-AD02-93A008784F66}"/>
              </a:ext>
            </a:extLst>
          </p:cNvPr>
          <p:cNvSpPr txBox="1"/>
          <p:nvPr/>
        </p:nvSpPr>
        <p:spPr>
          <a:xfrm>
            <a:off x="9683085" y="5544235"/>
            <a:ext cx="207023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[Abb3: nach </a:t>
            </a:r>
            <a:r>
              <a:rPr lang="de-DE" sz="800" dirty="0" err="1"/>
              <a:t>hackbrightacademy.com</a:t>
            </a:r>
            <a:r>
              <a:rPr lang="de-DE" sz="8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0405" y="1216751"/>
            <a:ext cx="9345750" cy="4772025"/>
          </a:xfrm>
        </p:spPr>
        <p:txBody>
          <a:bodyPr/>
          <a:lstStyle/>
          <a:p>
            <a:r>
              <a:rPr lang="de-DE" sz="1800" b="1" dirty="0"/>
              <a:t>Arbeitsweise von </a:t>
            </a:r>
            <a:r>
              <a:rPr lang="de-DE" sz="1800" b="1" dirty="0" err="1"/>
              <a:t>Git</a:t>
            </a:r>
            <a:endParaRPr lang="de-DE" sz="1800" b="1" dirty="0"/>
          </a:p>
          <a:p>
            <a:endParaRPr lang="de-DE" b="1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Dateien liegen in </a:t>
            </a:r>
            <a:r>
              <a:rPr lang="de-DE" sz="1800" dirty="0" err="1"/>
              <a:t>Repositories</a:t>
            </a:r>
            <a:r>
              <a:rPr lang="de-DE" sz="1800" dirty="0"/>
              <a:t> (Verzeichnissen)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Änderungen werden in Arbeitskopien vorgenommen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Checkout</a:t>
            </a:r>
            <a:r>
              <a:rPr lang="de-DE" sz="1800" dirty="0"/>
              <a:t>: Version aus </a:t>
            </a:r>
            <a:r>
              <a:rPr lang="de-DE" sz="1800" dirty="0" err="1"/>
              <a:t>Repo</a:t>
            </a:r>
            <a:r>
              <a:rPr lang="de-DE" sz="1800" dirty="0"/>
              <a:t> in Arbeitskopie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Commit: Änderungen der Arbeitskopie in </a:t>
            </a:r>
            <a:r>
              <a:rPr lang="de-DE" sz="1800" dirty="0" err="1"/>
              <a:t>Repo</a:t>
            </a:r>
            <a:r>
              <a:rPr lang="de-DE" sz="1800" dirty="0"/>
              <a:t> übertragen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 err="1"/>
              <a:t>Branching</a:t>
            </a:r>
            <a:r>
              <a:rPr lang="de-DE" sz="1800" dirty="0"/>
              <a:t> vereinfacht die Teamarbeit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001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>
            <a:extLst>
              <a:ext uri="{FF2B5EF4-FFF2-40B4-BE49-F238E27FC236}">
                <a16:creationId xmlns:a16="http://schemas.microsoft.com/office/drawing/2014/main" id="{FDAFD233-6C48-4BC0-B924-9F5B34B13D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564" y="999014"/>
            <a:ext cx="7570858" cy="4639345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CAAFD6BA-4738-D143-AC26-7827DECD3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Workflow 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2C52303F-F2C1-894C-AC78-1DF8A8CE4D33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/>
              <a:t>Branching</a:t>
            </a:r>
            <a:r>
              <a:rPr lang="de-DE" b="1" dirty="0"/>
              <a:t>-Modell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84300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D1F26544-75B1-4565-8273-31CCAD02F3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8907" y="1614474"/>
            <a:ext cx="6434185" cy="362905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85F19A1F-7F78-2749-8D89-440A6188FE2C}"/>
              </a:ext>
            </a:extLst>
          </p:cNvPr>
          <p:cNvSpPr txBox="1"/>
          <p:nvPr/>
        </p:nvSpPr>
        <p:spPr>
          <a:xfrm>
            <a:off x="7851194" y="5359642"/>
            <a:ext cx="14615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800" dirty="0"/>
              <a:t>[Abb4: nach </a:t>
            </a:r>
            <a:r>
              <a:rPr lang="de-DE" sz="800" dirty="0" err="1"/>
              <a:t>git-scm.com</a:t>
            </a:r>
            <a:r>
              <a:rPr lang="de-DE" sz="800" dirty="0"/>
              <a:t>]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7979D3AC-6909-0549-8FF8-FE0B0C6F4EC8}"/>
              </a:ext>
            </a:extLst>
          </p:cNvPr>
          <p:cNvSpPr txBox="1"/>
          <p:nvPr/>
        </p:nvSpPr>
        <p:spPr>
          <a:xfrm>
            <a:off x="594956" y="1212085"/>
            <a:ext cx="221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/>
              <a:t>Datei-Zustände</a:t>
            </a:r>
            <a:endParaRPr lang="de-DE" sz="800" b="1" dirty="0"/>
          </a:p>
        </p:txBody>
      </p:sp>
    </p:spTree>
    <p:extLst>
      <p:ext uri="{BB962C8B-B14F-4D97-AF65-F5344CB8AC3E}">
        <p14:creationId xmlns:p14="http://schemas.microsoft.com/office/powerpoint/2010/main" val="2171046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1445</Words>
  <Application>Microsoft Macintosh PowerPoint</Application>
  <PresentationFormat>Breitbild</PresentationFormat>
  <Paragraphs>237</Paragraphs>
  <Slides>19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 </vt:lpstr>
      <vt:lpstr>Workflow</vt:lpstr>
      <vt:lpstr>Workflow</vt:lpstr>
      <vt:lpstr>Architektur der Datentypen</vt:lpstr>
      <vt:lpstr>Architektur der Datentypen</vt:lpstr>
      <vt:lpstr>Zusammenhang zwischen der statischen und dynamischen Sicht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Nayel S</cp:lastModifiedBy>
  <cp:revision>288</cp:revision>
  <dcterms:created xsi:type="dcterms:W3CDTF">2007-08-29T07:13:29Z</dcterms:created>
  <dcterms:modified xsi:type="dcterms:W3CDTF">2020-01-21T10:24:18Z</dcterms:modified>
</cp:coreProperties>
</file>